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83" r:id="rId3"/>
    <p:sldId id="279" r:id="rId4"/>
    <p:sldId id="316" r:id="rId5"/>
    <p:sldId id="259" r:id="rId6"/>
    <p:sldId id="305" r:id="rId7"/>
    <p:sldId id="321" r:id="rId8"/>
    <p:sldId id="281" r:id="rId9"/>
    <p:sldId id="306" r:id="rId10"/>
    <p:sldId id="280" r:id="rId11"/>
    <p:sldId id="320" r:id="rId12"/>
    <p:sldId id="319" r:id="rId13"/>
    <p:sldId id="322" r:id="rId14"/>
    <p:sldId id="318" r:id="rId15"/>
    <p:sldId id="323" r:id="rId16"/>
    <p:sldId id="317" r:id="rId17"/>
    <p:sldId id="264" r:id="rId18"/>
    <p:sldId id="28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94660"/>
  </p:normalViewPr>
  <p:slideViewPr>
    <p:cSldViewPr snapToGrid="0">
      <p:cViewPr varScale="1">
        <p:scale>
          <a:sx n="70" d="100"/>
          <a:sy n="70" d="100"/>
        </p:scale>
        <p:origin x="9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6AB3D-C14D-48E6-8F1F-F40743E504C8}" type="datetimeFigureOut">
              <a:rPr lang="pt-BR" smtClean="0"/>
              <a:t>17/10/2019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E6E61-DC85-43B2-BDE9-895D7DF04859}" type="slidenum">
              <a:rPr lang="pt-BR" smtClean="0"/>
              <a:t>‹nº›</a:t>
            </a:fld>
            <a:endParaRPr lang="pt-BR"/>
          </a:p>
        </p:txBody>
      </p:sp>
    </p:spTree>
    <p:extLst>
      <p:ext uri="{BB962C8B-B14F-4D97-AF65-F5344CB8AC3E}">
        <p14:creationId xmlns:p14="http://schemas.microsoft.com/office/powerpoint/2010/main" val="19706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smtClean="0"/>
              <a:t>O corpus da pesquisa é formado por cinco vídeos que problematizam questões diferentes envolvendo o aborto (sistema de saúde, privilégio de classe e raça, religião, descriminalização e descaso policial com a violência contra a mulher). Dentre eles, está a história de Rebeca Mendes, 30 anos, mãe de dois filhos, primeira mulher a solicitar ao STF o direito ao aborto no Brasil. Por ser o que mais gerou repercussão, este vídeo também teve comentários na </a:t>
            </a:r>
            <a:r>
              <a:rPr lang="pt-BR" dirty="0" err="1" smtClean="0"/>
              <a:t>fanpage</a:t>
            </a:r>
            <a:r>
              <a:rPr lang="pt-BR" dirty="0" smtClean="0"/>
              <a:t> da Anis analisados.</a:t>
            </a:r>
          </a:p>
          <a:p>
            <a:endParaRPr lang="pt-BR" dirty="0"/>
          </a:p>
        </p:txBody>
      </p:sp>
      <p:sp>
        <p:nvSpPr>
          <p:cNvPr id="4" name="Espaço Reservado para Número de Slide 3"/>
          <p:cNvSpPr>
            <a:spLocks noGrp="1"/>
          </p:cNvSpPr>
          <p:nvPr>
            <p:ph type="sldNum" sz="quarter" idx="10"/>
          </p:nvPr>
        </p:nvSpPr>
        <p:spPr/>
        <p:txBody>
          <a:bodyPr/>
          <a:lstStyle/>
          <a:p>
            <a:fld id="{D58E6E61-DC85-43B2-BDE9-895D7DF04859}" type="slidenum">
              <a:rPr lang="pt-BR" smtClean="0"/>
              <a:t>2</a:t>
            </a:fld>
            <a:endParaRPr lang="pt-BR"/>
          </a:p>
        </p:txBody>
      </p:sp>
    </p:spTree>
    <p:extLst>
      <p:ext uri="{BB962C8B-B14F-4D97-AF65-F5344CB8AC3E}">
        <p14:creationId xmlns:p14="http://schemas.microsoft.com/office/powerpoint/2010/main" val="85822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smtClean="0"/>
              <a:t>Avaliar se a divulgação da #</a:t>
            </a:r>
            <a:r>
              <a:rPr lang="pt-BR" sz="1200" dirty="0" err="1" smtClean="0"/>
              <a:t>euvoucontar</a:t>
            </a:r>
            <a:r>
              <a:rPr lang="pt-BR" sz="1200" dirty="0" smtClean="0"/>
              <a:t> com histórias de mulheres que abortaram mudou o posicionamento sobre aborto de seguidores da Anis no </a:t>
            </a:r>
            <a:r>
              <a:rPr lang="pt-BR" sz="1200" dirty="0" err="1" smtClean="0"/>
              <a:t>Facebook</a:t>
            </a:r>
            <a:endParaRPr lang="pt-BR" sz="1200" dirty="0" smtClean="0"/>
          </a:p>
          <a:p>
            <a:endParaRPr lang="pt-BR" dirty="0"/>
          </a:p>
        </p:txBody>
      </p:sp>
      <p:sp>
        <p:nvSpPr>
          <p:cNvPr id="4" name="Espaço Reservado para Número de Slide 3"/>
          <p:cNvSpPr>
            <a:spLocks noGrp="1"/>
          </p:cNvSpPr>
          <p:nvPr>
            <p:ph type="sldNum" sz="quarter" idx="10"/>
          </p:nvPr>
        </p:nvSpPr>
        <p:spPr/>
        <p:txBody>
          <a:bodyPr/>
          <a:lstStyle/>
          <a:p>
            <a:fld id="{D58E6E61-DC85-43B2-BDE9-895D7DF04859}" type="slidenum">
              <a:rPr lang="pt-BR" smtClean="0"/>
              <a:t>3</a:t>
            </a:fld>
            <a:endParaRPr lang="pt-BR"/>
          </a:p>
        </p:txBody>
      </p:sp>
    </p:spTree>
    <p:extLst>
      <p:ext uri="{BB962C8B-B14F-4D97-AF65-F5344CB8AC3E}">
        <p14:creationId xmlns:p14="http://schemas.microsoft.com/office/powerpoint/2010/main" val="277555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smtClean="0"/>
              <a:t>#</a:t>
            </a:r>
            <a:r>
              <a:rPr lang="pt-BR" sz="1200" dirty="0" err="1" smtClean="0"/>
              <a:t>primeiroassedio</a:t>
            </a:r>
            <a:r>
              <a:rPr lang="pt-BR" sz="1200" dirty="0" smtClean="0"/>
              <a:t>, #</a:t>
            </a:r>
            <a:r>
              <a:rPr lang="pt-BR" sz="1200" dirty="0" err="1" smtClean="0"/>
              <a:t>meuamigosecreto</a:t>
            </a:r>
            <a:r>
              <a:rPr lang="pt-BR" sz="1200" dirty="0" smtClean="0"/>
              <a:t>, #</a:t>
            </a:r>
            <a:r>
              <a:rPr lang="pt-BR" sz="1200" dirty="0" err="1" smtClean="0"/>
              <a:t>meucorponaoepublico</a:t>
            </a:r>
            <a:r>
              <a:rPr lang="pt-BR" sz="1200" dirty="0" smtClean="0"/>
              <a:t>, #</a:t>
            </a:r>
            <a:r>
              <a:rPr lang="pt-BR" sz="1200" dirty="0" err="1" smtClean="0"/>
              <a:t>metoo</a:t>
            </a:r>
            <a:r>
              <a:rPr lang="pt-BR" sz="1200" dirty="0" smtClean="0"/>
              <a:t> e #</a:t>
            </a:r>
            <a:r>
              <a:rPr lang="pt-BR" sz="1200" dirty="0" err="1" smtClean="0"/>
              <a:t>pardonbrigitte</a:t>
            </a:r>
            <a:r>
              <a:rPr lang="pt-BR" sz="1200" dirty="0" smtClean="0"/>
              <a:t> </a:t>
            </a:r>
          </a:p>
          <a:p>
            <a:endParaRPr lang="pt-BR" dirty="0"/>
          </a:p>
        </p:txBody>
      </p:sp>
      <p:sp>
        <p:nvSpPr>
          <p:cNvPr id="4" name="Espaço Reservado para Número de Slide 3"/>
          <p:cNvSpPr>
            <a:spLocks noGrp="1"/>
          </p:cNvSpPr>
          <p:nvPr>
            <p:ph type="sldNum" sz="quarter" idx="10"/>
          </p:nvPr>
        </p:nvSpPr>
        <p:spPr/>
        <p:txBody>
          <a:bodyPr/>
          <a:lstStyle/>
          <a:p>
            <a:fld id="{D58E6E61-DC85-43B2-BDE9-895D7DF04859}" type="slidenum">
              <a:rPr lang="pt-BR" smtClean="0"/>
              <a:t>4</a:t>
            </a:fld>
            <a:endParaRPr lang="pt-BR"/>
          </a:p>
        </p:txBody>
      </p:sp>
    </p:spTree>
    <p:extLst>
      <p:ext uri="{BB962C8B-B14F-4D97-AF65-F5344CB8AC3E}">
        <p14:creationId xmlns:p14="http://schemas.microsoft.com/office/powerpoint/2010/main" val="9847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10/17/2019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10/17/2019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smtClean="0"/>
              <a:t>Clique para editar o título mestre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10/17/2019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10/17/2019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10/17/2019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0783" y="3934143"/>
            <a:ext cx="9612971" cy="836309"/>
          </a:xfrm>
        </p:spPr>
        <p:txBody>
          <a:bodyPr>
            <a:normAutofit fontScale="90000"/>
          </a:bodyPr>
          <a:lstStyle/>
          <a:p>
            <a:r>
              <a:rPr lang="pt-BR" dirty="0" smtClean="0"/>
              <a:t/>
            </a:r>
            <a:br>
              <a:rPr lang="pt-BR" dirty="0" smtClean="0"/>
            </a:br>
            <a:r>
              <a:rPr lang="pt-BR" sz="6000" dirty="0" smtClean="0"/>
              <a:t>Campanha #</a:t>
            </a:r>
            <a:r>
              <a:rPr lang="pt-BR" sz="6000" dirty="0" err="1" smtClean="0"/>
              <a:t>euvoucontar</a:t>
            </a:r>
            <a:endParaRPr lang="pt-BR" sz="6000" dirty="0"/>
          </a:p>
        </p:txBody>
      </p:sp>
      <p:sp>
        <p:nvSpPr>
          <p:cNvPr id="3" name="Subtítulo 2"/>
          <p:cNvSpPr>
            <a:spLocks noGrp="1"/>
          </p:cNvSpPr>
          <p:nvPr>
            <p:ph type="body" idx="1"/>
          </p:nvPr>
        </p:nvSpPr>
        <p:spPr>
          <a:xfrm>
            <a:off x="1370332" y="4550458"/>
            <a:ext cx="9612971" cy="1143324"/>
          </a:xfrm>
        </p:spPr>
        <p:txBody>
          <a:bodyPr>
            <a:normAutofit/>
          </a:bodyPr>
          <a:lstStyle/>
          <a:p>
            <a:r>
              <a:rPr lang="pt-BR" b="1" dirty="0" smtClean="0"/>
              <a:t>Ativismo digital pela </a:t>
            </a:r>
          </a:p>
          <a:p>
            <a:r>
              <a:rPr lang="pt-BR" b="1" dirty="0" smtClean="0"/>
              <a:t>descriminalização do aborto no Brasil</a:t>
            </a:r>
            <a:endParaRPr lang="pt-BR" dirty="0"/>
          </a:p>
        </p:txBody>
      </p:sp>
      <p:sp>
        <p:nvSpPr>
          <p:cNvPr id="4" name="Retângulo 3"/>
          <p:cNvSpPr/>
          <p:nvPr/>
        </p:nvSpPr>
        <p:spPr>
          <a:xfrm>
            <a:off x="0" y="5675124"/>
            <a:ext cx="7006107" cy="646331"/>
          </a:xfrm>
          <a:prstGeom prst="rect">
            <a:avLst/>
          </a:prstGeom>
        </p:spPr>
        <p:txBody>
          <a:bodyPr wrap="square">
            <a:spAutoFit/>
          </a:bodyPr>
          <a:lstStyle/>
          <a:p>
            <a:pPr algn="ctr"/>
            <a:r>
              <a:rPr lang="pt-BR" b="1" dirty="0" smtClean="0"/>
              <a:t>Cristiane Guilherme Bonfim</a:t>
            </a:r>
          </a:p>
          <a:p>
            <a:pPr algn="ctr"/>
            <a:r>
              <a:rPr lang="pt-BR" b="1" dirty="0" smtClean="0"/>
              <a:t>Mestra em Comunicação  pela Universidade Federal do Ceará</a:t>
            </a:r>
            <a:endParaRPr lang="pt-BR" dirty="0"/>
          </a:p>
        </p:txBody>
      </p:sp>
      <p:pic>
        <p:nvPicPr>
          <p:cNvPr id="2050" name="Imagem 2" descr="Nenhuma descrição de foto disponí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053" y="0"/>
            <a:ext cx="4543659" cy="393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250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8542" y="458064"/>
            <a:ext cx="9612971" cy="937931"/>
          </a:xfrm>
        </p:spPr>
        <p:txBody>
          <a:bodyPr>
            <a:normAutofit fontScale="90000"/>
          </a:bodyPr>
          <a:lstStyle/>
          <a:p>
            <a:pPr algn="ctr"/>
            <a:r>
              <a:rPr lang="pt-BR" dirty="0" smtClean="0"/>
              <a:t>Conclusão</a:t>
            </a:r>
            <a:endParaRPr lang="pt-BR" dirty="0"/>
          </a:p>
        </p:txBody>
      </p:sp>
      <p:sp>
        <p:nvSpPr>
          <p:cNvPr id="4" name="Espaço Reservado para Texto 3"/>
          <p:cNvSpPr>
            <a:spLocks noGrp="1"/>
          </p:cNvSpPr>
          <p:nvPr>
            <p:ph type="body" idx="1"/>
          </p:nvPr>
        </p:nvSpPr>
        <p:spPr>
          <a:xfrm>
            <a:off x="245984" y="1516536"/>
            <a:ext cx="10116246" cy="1143324"/>
          </a:xfrm>
        </p:spPr>
        <p:txBody>
          <a:bodyPr>
            <a:noAutofit/>
          </a:bodyPr>
          <a:lstStyle/>
          <a:p>
            <a:pPr marL="285750" indent="-285750" algn="l">
              <a:buFont typeface="Arial" panose="020B0604020202020204" pitchFamily="34" charset="0"/>
              <a:buChar char="•"/>
            </a:pPr>
            <a:r>
              <a:rPr lang="pt-BR" sz="1800" dirty="0" smtClean="0"/>
              <a:t>Os </a:t>
            </a:r>
            <a:r>
              <a:rPr lang="pt-BR" sz="1800" dirty="0"/>
              <a:t>comentários agressivos contra Rebeca, a única mulher da campanha que mostrou sua identidade, e contra a pesquisadora que está à frente da Anis e uma das idealizadoras da #</a:t>
            </a:r>
            <a:r>
              <a:rPr lang="pt-BR" sz="1800" dirty="0" err="1"/>
              <a:t>euvoucontar</a:t>
            </a:r>
            <a:r>
              <a:rPr lang="pt-BR" sz="1800" dirty="0"/>
              <a:t>, Débora Diniz, foram frequentes. </a:t>
            </a:r>
            <a:endParaRPr lang="pt-BR" sz="1800" dirty="0" smtClean="0"/>
          </a:p>
          <a:p>
            <a:pPr marL="285750" indent="-285750" algn="l">
              <a:buFont typeface="Arial" panose="020B0604020202020204" pitchFamily="34" charset="0"/>
              <a:buChar char="•"/>
            </a:pPr>
            <a:r>
              <a:rPr lang="pt-BR" sz="1800" dirty="0" smtClean="0"/>
              <a:t>No </a:t>
            </a:r>
            <a:r>
              <a:rPr lang="pt-BR" sz="1800" dirty="0"/>
              <a:t>caso de Débora, a situação foi mais </a:t>
            </a:r>
            <a:r>
              <a:rPr lang="pt-BR" sz="1800" dirty="0" smtClean="0"/>
              <a:t>grave, o que a levou a deixar </a:t>
            </a:r>
            <a:r>
              <a:rPr lang="pt-BR" sz="1800" dirty="0"/>
              <a:t>o país após receber ameaças de morte por meio de mensagens na internet</a:t>
            </a:r>
            <a:r>
              <a:rPr lang="pt-BR" sz="1800" dirty="0" smtClean="0"/>
              <a:t>.</a:t>
            </a:r>
          </a:p>
          <a:p>
            <a:pPr marL="285750" indent="-285750" algn="l">
              <a:buFont typeface="Arial" panose="020B0604020202020204" pitchFamily="34" charset="0"/>
              <a:buChar char="•"/>
            </a:pPr>
            <a:r>
              <a:rPr lang="pt-BR" sz="1800" dirty="0"/>
              <a:t>Apesar da relevância das redes sociais e de um acesso mais amplo à emissão de conteúdos por parte da população, a situação de acirramento e de desumanização do debate indica uma necessidade de reflexão sobre os usos das redes sociais na perpetuação de violências. </a:t>
            </a:r>
          </a:p>
          <a:p>
            <a:pPr marL="285750" indent="-285750" algn="l">
              <a:buFont typeface="Arial" panose="020B0604020202020204" pitchFamily="34" charset="0"/>
              <a:buChar char="•"/>
            </a:pPr>
            <a:endParaRPr lang="pt-BR" sz="1800" dirty="0"/>
          </a:p>
        </p:txBody>
      </p:sp>
      <p:sp>
        <p:nvSpPr>
          <p:cNvPr id="3" name="Retângulo 2"/>
          <p:cNvSpPr/>
          <p:nvPr/>
        </p:nvSpPr>
        <p:spPr>
          <a:xfrm>
            <a:off x="749258" y="3247697"/>
            <a:ext cx="10002825" cy="369332"/>
          </a:xfrm>
          <a:prstGeom prst="rect">
            <a:avLst/>
          </a:prstGeom>
        </p:spPr>
        <p:txBody>
          <a:bodyPr wrap="square">
            <a:spAutoFit/>
          </a:bodyPr>
          <a:lstStyle/>
          <a:p>
            <a:pPr marL="285750" indent="-285750">
              <a:buFont typeface="Arial" panose="020B0604020202020204" pitchFamily="34" charset="0"/>
              <a:buChar char="•"/>
            </a:pPr>
            <a:endParaRPr lang="pt-BR" dirty="0"/>
          </a:p>
        </p:txBody>
      </p:sp>
      <p:pic>
        <p:nvPicPr>
          <p:cNvPr id="6" name="Imagem 5"/>
          <p:cNvPicPr>
            <a:picLocks noChangeAspect="1"/>
          </p:cNvPicPr>
          <p:nvPr/>
        </p:nvPicPr>
        <p:blipFill>
          <a:blip r:embed="rId2"/>
          <a:stretch>
            <a:fillRect/>
          </a:stretch>
        </p:blipFill>
        <p:spPr>
          <a:xfrm>
            <a:off x="245983" y="4204866"/>
            <a:ext cx="7731369" cy="2318178"/>
          </a:xfrm>
          <a:prstGeom prst="rect">
            <a:avLst/>
          </a:prstGeom>
        </p:spPr>
      </p:pic>
    </p:spTree>
    <p:extLst>
      <p:ext uri="{BB962C8B-B14F-4D97-AF65-F5344CB8AC3E}">
        <p14:creationId xmlns:p14="http://schemas.microsoft.com/office/powerpoint/2010/main" val="426263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3779" y="685800"/>
            <a:ext cx="4587765" cy="2157884"/>
          </a:xfrm>
        </p:spPr>
        <p:txBody>
          <a:bodyPr/>
          <a:lstStyle/>
          <a:p>
            <a:r>
              <a:rPr lang="pt-BR" dirty="0" smtClean="0"/>
              <a:t>Reforço de posicionamento favorável</a:t>
            </a:r>
            <a:endParaRPr lang="pt-BR" dirty="0"/>
          </a:p>
        </p:txBody>
      </p:sp>
      <p:sp>
        <p:nvSpPr>
          <p:cNvPr id="4" name="Espaço Reservado para Texto 3"/>
          <p:cNvSpPr>
            <a:spLocks noGrp="1"/>
          </p:cNvSpPr>
          <p:nvPr>
            <p:ph type="body" sz="half" idx="2"/>
          </p:nvPr>
        </p:nvSpPr>
        <p:spPr/>
        <p:txBody>
          <a:bodyPr/>
          <a:lstStyle/>
          <a:p>
            <a:r>
              <a:rPr lang="pt-BR" dirty="0"/>
              <a:t>Rebeca deu várias entrevistas e tornou-se símbolo da campanha. Acompanhamento das postagens sobre o tema leva a inferir que seguidores da Anis no </a:t>
            </a:r>
            <a:r>
              <a:rPr lang="pt-BR" dirty="0" err="1"/>
              <a:t>Facebook</a:t>
            </a:r>
            <a:r>
              <a:rPr lang="pt-BR" dirty="0"/>
              <a:t> não mudam de posicionamento por causa da campanha e compartilham as próprias histórias por causa da </a:t>
            </a:r>
            <a:r>
              <a:rPr lang="pt-BR" dirty="0" err="1" smtClean="0"/>
              <a:t>hashtag</a:t>
            </a:r>
            <a:r>
              <a:rPr lang="pt-BR" dirty="0" smtClean="0"/>
              <a:t>.</a:t>
            </a:r>
            <a:endParaRPr lang="pt-BR" dirty="0"/>
          </a:p>
          <a:p>
            <a:endParaRPr lang="pt-BR" dirty="0"/>
          </a:p>
        </p:txBody>
      </p:sp>
      <p:pic>
        <p:nvPicPr>
          <p:cNvPr id="5" name="Imagem 4"/>
          <p:cNvPicPr>
            <a:picLocks noChangeAspect="1"/>
          </p:cNvPicPr>
          <p:nvPr/>
        </p:nvPicPr>
        <p:blipFill>
          <a:blip r:embed="rId2"/>
          <a:stretch>
            <a:fillRect/>
          </a:stretch>
        </p:blipFill>
        <p:spPr>
          <a:xfrm>
            <a:off x="5962457" y="1411014"/>
            <a:ext cx="5799205" cy="3292946"/>
          </a:xfrm>
          <a:prstGeom prst="rect">
            <a:avLst/>
          </a:prstGeom>
        </p:spPr>
      </p:pic>
    </p:spTree>
    <p:extLst>
      <p:ext uri="{BB962C8B-B14F-4D97-AF65-F5344CB8AC3E}">
        <p14:creationId xmlns:p14="http://schemas.microsoft.com/office/powerpoint/2010/main" val="137859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7431" y="222161"/>
            <a:ext cx="10805374" cy="1485900"/>
          </a:xfrm>
        </p:spPr>
        <p:txBody>
          <a:bodyPr/>
          <a:lstStyle/>
          <a:p>
            <a:r>
              <a:rPr lang="pt-BR" dirty="0" smtClean="0"/>
              <a:t>“Rebeca, a moça que não controla a xereca”</a:t>
            </a:r>
            <a:endParaRPr lang="pt-BR" dirty="0"/>
          </a:p>
        </p:txBody>
      </p:sp>
      <p:sp>
        <p:nvSpPr>
          <p:cNvPr id="3" name="Espaço Reservado para Conteúdo 2"/>
          <p:cNvSpPr>
            <a:spLocks noGrp="1"/>
          </p:cNvSpPr>
          <p:nvPr>
            <p:ph idx="1"/>
          </p:nvPr>
        </p:nvSpPr>
        <p:spPr>
          <a:xfrm>
            <a:off x="1281448" y="1152659"/>
            <a:ext cx="9601200" cy="3581400"/>
          </a:xfrm>
        </p:spPr>
        <p:txBody>
          <a:bodyPr/>
          <a:lstStyle/>
          <a:p>
            <a:r>
              <a:rPr lang="pt-BR" dirty="0" smtClean="0"/>
              <a:t>“Agora fazer aborto é ter coragem, #</a:t>
            </a:r>
            <a:r>
              <a:rPr lang="pt-BR" dirty="0" err="1" smtClean="0"/>
              <a:t>pqp</a:t>
            </a:r>
            <a:r>
              <a:rPr lang="pt-BR" dirty="0" smtClean="0"/>
              <a:t> que mundo de merda é esse? Matar bandido não pode, agora rasgar a xereca por aí com uns homens de merda esperava saísse ovos de ouro pelo cu? Valeu #</a:t>
            </a:r>
            <a:r>
              <a:rPr lang="pt-BR" dirty="0" err="1" smtClean="0"/>
              <a:t>empoderadas</a:t>
            </a:r>
            <a:r>
              <a:rPr lang="pt-BR" dirty="0" smtClean="0"/>
              <a:t>”</a:t>
            </a:r>
          </a:p>
          <a:p>
            <a:pPr marL="0" indent="0">
              <a:buNone/>
            </a:pPr>
            <a:r>
              <a:rPr lang="pt-BR" dirty="0" smtClean="0"/>
              <a:t> Comentários em post da Anis sobre a história de Rebeca</a:t>
            </a:r>
          </a:p>
          <a:p>
            <a:pPr marL="0" indent="0">
              <a:buNone/>
            </a:pPr>
            <a:r>
              <a:rPr lang="pt-BR" dirty="0" smtClean="0"/>
              <a:t> </a:t>
            </a:r>
            <a:endParaRPr lang="pt-BR" dirty="0"/>
          </a:p>
        </p:txBody>
      </p:sp>
      <p:pic>
        <p:nvPicPr>
          <p:cNvPr id="3074" name="Imagem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448" y="2749190"/>
            <a:ext cx="10424878" cy="396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995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61366" y="4534380"/>
            <a:ext cx="9612971" cy="1143324"/>
          </a:xfrm>
        </p:spPr>
        <p:txBody>
          <a:bodyPr>
            <a:normAutofit fontScale="85000" lnSpcReduction="20000"/>
          </a:bodyPr>
          <a:lstStyle/>
          <a:p>
            <a:pPr algn="just"/>
            <a:r>
              <a:rPr lang="pt-BR" i="1" dirty="0">
                <a:latin typeface="Times New Roman" panose="02020603050405020304" pitchFamily="18" charset="0"/>
                <a:ea typeface="Times New Roman" panose="02020603050405020304" pitchFamily="18" charset="0"/>
              </a:rPr>
              <a:t>“A experiência anterior com documentários nos mostra a importância de agregar biografias às teses de violações de direitos humanos, para de fato conseguir mover debates sensíveis falando de seus efeitos reais na vida das pessoas”.</a:t>
            </a:r>
          </a:p>
          <a:p>
            <a:pPr algn="just"/>
            <a:r>
              <a:rPr lang="pt-BR" sz="1800" dirty="0">
                <a:latin typeface="Times New Roman" panose="02020603050405020304" pitchFamily="18" charset="0"/>
                <a:ea typeface="Times New Roman" panose="02020603050405020304" pitchFamily="18" charset="0"/>
              </a:rPr>
              <a:t>Débora Diniz (em entrevista concedida para esta pesquisa em janeiro de 2018)</a:t>
            </a:r>
          </a:p>
          <a:p>
            <a:endParaRPr lang="pt-BR" dirty="0"/>
          </a:p>
        </p:txBody>
      </p:sp>
      <p:pic>
        <p:nvPicPr>
          <p:cNvPr id="4" name="Picture 2" descr="Aborto: veja as falas no STF de DÃ©bora Diniz e outros especialistas pela descriminalizaÃ§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1334" y="1238112"/>
            <a:ext cx="5211762" cy="294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44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19117" y="1262898"/>
            <a:ext cx="9730853" cy="4455514"/>
          </a:xfrm>
        </p:spPr>
        <p:txBody>
          <a:bodyPr>
            <a:normAutofit lnSpcReduction="10000"/>
          </a:bodyPr>
          <a:lstStyle/>
          <a:p>
            <a:r>
              <a:rPr lang="pt-BR" i="1" dirty="0" smtClean="0"/>
              <a:t>“A </a:t>
            </a:r>
            <a:r>
              <a:rPr lang="pt-BR" i="1" dirty="0"/>
              <a:t>pergunta é se eu me considero uma referência, um ícone... Eu acho que muita gente me pergunta isso e na verdade eu não sei responder. Na verdade, o que eu acredito que tenha me tornado foi uma referência para aquelas mulheres que estão passando pela mesma situação que eu passei. Várias mulheres entraram em contato comigo depois de tudo isso e disseram: “Olha, eu estou passando pela mesma experiência. Você pode me dar alguma dica? Algum conselho?” E nessa parte eu acho muito bacana porque foi uma coisa que eu não tive quando eu precisei. Então a mulher quando ela tá nessa situação ela se sente muito sozinha. Ela não sabe quem procurar, com quem pode conversar, a quem ela pode </a:t>
            </a:r>
            <a:r>
              <a:rPr lang="pt-BR" i="1" dirty="0" smtClean="0"/>
              <a:t>recorrer”. </a:t>
            </a:r>
          </a:p>
          <a:p>
            <a:endParaRPr lang="pt-BR" i="1" dirty="0" smtClean="0"/>
          </a:p>
          <a:p>
            <a:r>
              <a:rPr lang="pt-BR" i="1" dirty="0" smtClean="0"/>
              <a:t>Rebeca Mendes, realizada em 29 de julho de 2018</a:t>
            </a:r>
            <a:endParaRPr lang="pt-BR" dirty="0"/>
          </a:p>
        </p:txBody>
      </p:sp>
    </p:spTree>
    <p:extLst>
      <p:ext uri="{BB962C8B-B14F-4D97-AF65-F5344CB8AC3E}">
        <p14:creationId xmlns:p14="http://schemas.microsoft.com/office/powerpoint/2010/main" val="3917944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033516" y="4181187"/>
            <a:ext cx="7369791" cy="2308324"/>
          </a:xfrm>
          <a:prstGeom prst="rect">
            <a:avLst/>
          </a:prstGeom>
        </p:spPr>
        <p:txBody>
          <a:bodyPr wrap="square">
            <a:spAutoFit/>
          </a:bodyPr>
          <a:lstStyle/>
          <a:p>
            <a:pPr algn="ctr"/>
            <a:r>
              <a:rPr lang="pt-BR" dirty="0">
                <a:solidFill>
                  <a:srgbClr val="000000"/>
                </a:solidFill>
                <a:latin typeface="Arial" panose="020B0604020202020204" pitchFamily="34" charset="0"/>
              </a:rPr>
              <a:t>Quando números tão grandes de mulheres negras e latinas recorrem a abortos, as histórias que relatam não são tanto sobre o desejo de ficar livres da gravidez, mas sobre as condições sociais miseráveis que as levam a desistir de trazer novas vidas ao mundo </a:t>
            </a:r>
            <a:endParaRPr lang="pt-BR" dirty="0" smtClean="0">
              <a:solidFill>
                <a:srgbClr val="000000"/>
              </a:solidFill>
              <a:latin typeface="Arial" panose="020B0604020202020204" pitchFamily="34" charset="0"/>
            </a:endParaRPr>
          </a:p>
          <a:p>
            <a:pPr algn="ctr"/>
            <a:r>
              <a:rPr lang="pt-BR" dirty="0" smtClean="0">
                <a:solidFill>
                  <a:srgbClr val="000000"/>
                </a:solidFill>
                <a:latin typeface="Arial" panose="020B0604020202020204" pitchFamily="34" charset="0"/>
              </a:rPr>
              <a:t>(</a:t>
            </a:r>
            <a:r>
              <a:rPr lang="pt-BR" dirty="0">
                <a:solidFill>
                  <a:srgbClr val="000000"/>
                </a:solidFill>
                <a:latin typeface="Arial" panose="020B0604020202020204" pitchFamily="34" charset="0"/>
              </a:rPr>
              <a:t>DAVIS, posição 4716, 2016</a:t>
            </a:r>
            <a:r>
              <a:rPr lang="pt-BR" dirty="0" smtClean="0">
                <a:solidFill>
                  <a:srgbClr val="000000"/>
                </a:solidFill>
                <a:latin typeface="Arial" panose="020B0604020202020204" pitchFamily="34" charset="0"/>
              </a:rPr>
              <a:t>).</a:t>
            </a:r>
          </a:p>
          <a:p>
            <a:pPr algn="ctr"/>
            <a:endParaRPr lang="pt-BR" dirty="0">
              <a:solidFill>
                <a:srgbClr val="000000"/>
              </a:solidFill>
              <a:latin typeface="Arial" panose="020B0604020202020204" pitchFamily="34" charset="0"/>
            </a:endParaRPr>
          </a:p>
          <a:p>
            <a:pPr algn="ctr"/>
            <a:endParaRPr lang="pt-BR" dirty="0" smtClean="0">
              <a:solidFill>
                <a:srgbClr val="000000"/>
              </a:solidFill>
              <a:latin typeface="Arial" panose="020B0604020202020204" pitchFamily="34" charset="0"/>
            </a:endParaRPr>
          </a:p>
          <a:p>
            <a:pPr algn="ctr"/>
            <a:endParaRPr lang="pt-BR" dirty="0"/>
          </a:p>
        </p:txBody>
      </p:sp>
      <p:pic>
        <p:nvPicPr>
          <p:cNvPr id="5" name="Espaço Reservado para Conteúdo 4"/>
          <p:cNvPicPr>
            <a:picLocks noChangeAspect="1"/>
          </p:cNvPicPr>
          <p:nvPr/>
        </p:nvPicPr>
        <p:blipFill>
          <a:blip r:embed="rId2"/>
          <a:stretch>
            <a:fillRect/>
          </a:stretch>
        </p:blipFill>
        <p:spPr>
          <a:xfrm>
            <a:off x="3252644" y="682388"/>
            <a:ext cx="5395557" cy="3156584"/>
          </a:xfrm>
          <a:prstGeom prst="rect">
            <a:avLst/>
          </a:prstGeom>
        </p:spPr>
      </p:pic>
    </p:spTree>
    <p:extLst>
      <p:ext uri="{BB962C8B-B14F-4D97-AF65-F5344CB8AC3E}">
        <p14:creationId xmlns:p14="http://schemas.microsoft.com/office/powerpoint/2010/main" val="2885544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796" y="450761"/>
            <a:ext cx="9569003" cy="1720939"/>
          </a:xfrm>
        </p:spPr>
        <p:txBody>
          <a:bodyPr/>
          <a:lstStyle/>
          <a:p>
            <a:r>
              <a:rPr lang="pt-BR" dirty="0" smtClean="0"/>
              <a:t>Questionários para seguidores</a:t>
            </a:r>
            <a:endParaRPr lang="pt-BR" dirty="0"/>
          </a:p>
        </p:txBody>
      </p:sp>
      <p:sp>
        <p:nvSpPr>
          <p:cNvPr id="5" name="Espaço Reservado para Texto 4"/>
          <p:cNvSpPr>
            <a:spLocks noGrp="1"/>
          </p:cNvSpPr>
          <p:nvPr>
            <p:ph type="body" sz="quarter" idx="3"/>
          </p:nvPr>
        </p:nvSpPr>
        <p:spPr>
          <a:xfrm>
            <a:off x="6528815" y="1903000"/>
            <a:ext cx="4530335" cy="537399"/>
          </a:xfrm>
        </p:spPr>
        <p:txBody>
          <a:bodyPr/>
          <a:lstStyle/>
          <a:p>
            <a:r>
              <a:rPr lang="pt-BR" dirty="0" smtClean="0"/>
              <a:t>33 pessoas responderam</a:t>
            </a:r>
            <a:endParaRPr lang="pt-BR" dirty="0"/>
          </a:p>
        </p:txBody>
      </p:sp>
      <p:sp>
        <p:nvSpPr>
          <p:cNvPr id="6" name="Espaço Reservado para Conteúdo 5"/>
          <p:cNvSpPr>
            <a:spLocks noGrp="1"/>
          </p:cNvSpPr>
          <p:nvPr>
            <p:ph sz="quarter" idx="4"/>
          </p:nvPr>
        </p:nvSpPr>
        <p:spPr>
          <a:xfrm>
            <a:off x="6528815" y="2611541"/>
            <a:ext cx="4443984" cy="2562193"/>
          </a:xfrm>
        </p:spPr>
        <p:txBody>
          <a:bodyPr>
            <a:normAutofit fontScale="77500" lnSpcReduction="20000"/>
          </a:bodyPr>
          <a:lstStyle/>
          <a:p>
            <a:r>
              <a:rPr lang="pt-BR" dirty="0" smtClean="0"/>
              <a:t>Todos eram favoráveis à descriminalização do aborto, dos quais apenas dois homens</a:t>
            </a:r>
          </a:p>
          <a:p>
            <a:r>
              <a:rPr lang="pt-BR" dirty="0" smtClean="0"/>
              <a:t>30 (90,91%) conheciam alguém que já havia praticado aborto</a:t>
            </a:r>
          </a:p>
          <a:p>
            <a:r>
              <a:rPr lang="pt-BR" dirty="0" smtClean="0"/>
              <a:t>11 (33,33%) disseram que já haviam praticado aborto</a:t>
            </a:r>
          </a:p>
          <a:p>
            <a:r>
              <a:rPr lang="pt-BR" dirty="0" smtClean="0"/>
              <a:t>28 (84,85%) acompanharam a história de Rebeca</a:t>
            </a:r>
          </a:p>
          <a:p>
            <a:r>
              <a:rPr lang="pt-BR" dirty="0" smtClean="0"/>
              <a:t>32 (96,97%) consideram o pedido de Rebeca ao STF legítimo </a:t>
            </a:r>
            <a:endParaRPr lang="pt-BR" dirty="0"/>
          </a:p>
        </p:txBody>
      </p:sp>
      <p:pic>
        <p:nvPicPr>
          <p:cNvPr id="7" name="Imagem 6"/>
          <p:cNvPicPr>
            <a:picLocks noChangeAspect="1"/>
          </p:cNvPicPr>
          <p:nvPr/>
        </p:nvPicPr>
        <p:blipFill>
          <a:blip r:embed="rId2"/>
          <a:stretch>
            <a:fillRect/>
          </a:stretch>
        </p:blipFill>
        <p:spPr>
          <a:xfrm>
            <a:off x="1403796" y="1885187"/>
            <a:ext cx="4572000" cy="4252707"/>
          </a:xfrm>
          <a:prstGeom prst="rect">
            <a:avLst/>
          </a:prstGeom>
        </p:spPr>
      </p:pic>
    </p:spTree>
    <p:extLst>
      <p:ext uri="{BB962C8B-B14F-4D97-AF65-F5344CB8AC3E}">
        <p14:creationId xmlns:p14="http://schemas.microsoft.com/office/powerpoint/2010/main" val="1270092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Legislação sobre aborto no mundo</a:t>
            </a:r>
            <a:endParaRPr lang="pt-BR" dirty="0"/>
          </a:p>
        </p:txBody>
      </p:sp>
      <p:sp>
        <p:nvSpPr>
          <p:cNvPr id="4" name="Espaço Reservado para Conteúdo 3"/>
          <p:cNvSpPr>
            <a:spLocks noGrp="1"/>
          </p:cNvSpPr>
          <p:nvPr>
            <p:ph sz="half" idx="2"/>
          </p:nvPr>
        </p:nvSpPr>
        <p:spPr>
          <a:xfrm>
            <a:off x="1219200" y="1931831"/>
            <a:ext cx="3880834" cy="4155582"/>
          </a:xfrm>
        </p:spPr>
        <p:txBody>
          <a:bodyPr>
            <a:normAutofit lnSpcReduction="10000"/>
          </a:bodyPr>
          <a:lstStyle/>
          <a:p>
            <a:r>
              <a:rPr lang="pt-BR" dirty="0" smtClean="0"/>
              <a:t>Cerca </a:t>
            </a:r>
            <a:r>
              <a:rPr lang="pt-BR" dirty="0"/>
              <a:t>de 60% da população mundial vive hoje em países que garantem acesso ao aborto seguro na maioria dos casos, segundo o Center for </a:t>
            </a:r>
            <a:r>
              <a:rPr lang="pt-BR" dirty="0" err="1"/>
              <a:t>Reproductive</a:t>
            </a:r>
            <a:r>
              <a:rPr lang="pt-BR" dirty="0"/>
              <a:t> </a:t>
            </a:r>
            <a:r>
              <a:rPr lang="pt-BR" dirty="0" err="1" smtClean="0"/>
              <a:t>Rights</a:t>
            </a:r>
            <a:r>
              <a:rPr lang="pt-BR" dirty="0" smtClean="0"/>
              <a:t>.</a:t>
            </a:r>
          </a:p>
          <a:p>
            <a:r>
              <a:rPr lang="pt-BR" dirty="0" smtClean="0"/>
              <a:t> </a:t>
            </a:r>
            <a:r>
              <a:rPr lang="pt-BR" dirty="0"/>
              <a:t>O Brasil está ao lado de alguns países da América Latina, como México, Chile, Venezuela, Paraguai e Suriname e alguns países africanos e asiáticos em que o aborto é proibido ou permitido apenas se a vida da mulher estiver ameaçada.</a:t>
            </a:r>
          </a:p>
          <a:p>
            <a:endParaRPr lang="pt-BR" dirty="0"/>
          </a:p>
          <a:p>
            <a:endParaRPr lang="pt-BR" dirty="0"/>
          </a:p>
        </p:txBody>
      </p:sp>
      <p:pic>
        <p:nvPicPr>
          <p:cNvPr id="8" name="Espaço Reservado para Conteúdo 7"/>
          <p:cNvPicPr>
            <a:picLocks noGrp="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100034" y="2082084"/>
            <a:ext cx="5872766" cy="4005330"/>
          </a:xfrm>
          <a:prstGeom prst="rect">
            <a:avLst/>
          </a:prstGeom>
          <a:noFill/>
          <a:ln>
            <a:noFill/>
          </a:ln>
        </p:spPr>
      </p:pic>
      <p:sp>
        <p:nvSpPr>
          <p:cNvPr id="9" name="Retângulo 8"/>
          <p:cNvSpPr/>
          <p:nvPr/>
        </p:nvSpPr>
        <p:spPr>
          <a:xfrm>
            <a:off x="5100034" y="6087413"/>
            <a:ext cx="5872766" cy="423193"/>
          </a:xfrm>
          <a:prstGeom prst="rect">
            <a:avLst/>
          </a:prstGeom>
        </p:spPr>
        <p:txBody>
          <a:bodyPr wrap="square">
            <a:spAutoFit/>
          </a:bodyPr>
          <a:lstStyle/>
          <a:p>
            <a:pPr indent="540385" algn="just"/>
            <a:r>
              <a:rPr lang="pt-BR" sz="1000" dirty="0">
                <a:latin typeface="Times New Roman" panose="02020603050405020304" pitchFamily="18" charset="0"/>
                <a:ea typeface="Times New Roman" panose="02020603050405020304" pitchFamily="18" charset="0"/>
                <a:cs typeface="Times New Roman" panose="02020603050405020304" pitchFamily="18" charset="0"/>
              </a:rPr>
              <a:t>Fonte: Centro de Direitos Reprodutivos </a:t>
            </a:r>
            <a:r>
              <a:rPr lang="pt-BR" sz="1000" dirty="0" smtClean="0">
                <a:latin typeface="Times New Roman" panose="02020603050405020304" pitchFamily="18" charset="0"/>
                <a:ea typeface="Times New Roman" panose="02020603050405020304" pitchFamily="18" charset="0"/>
                <a:cs typeface="Times New Roman" panose="02020603050405020304" pitchFamily="18" charset="0"/>
              </a:rPr>
              <a:t>(acesso em abril de 2018)</a:t>
            </a:r>
          </a:p>
          <a:p>
            <a:pPr indent="540385" algn="just">
              <a:lnSpc>
                <a:spcPct val="115000"/>
              </a:lnSpc>
              <a:spcAft>
                <a:spcPts val="1000"/>
              </a:spcAft>
            </a:pPr>
            <a:r>
              <a:rPr lang="pt-BR" sz="1000" dirty="0" smtClean="0">
                <a:latin typeface="Times New Roman" panose="02020603050405020304" pitchFamily="18" charset="0"/>
                <a:ea typeface="Times New Roman" panose="02020603050405020304" pitchFamily="18" charset="0"/>
                <a:cs typeface="Times New Roman" panose="02020603050405020304" pitchFamily="18" charset="0"/>
              </a:rPr>
              <a:t>&lt;</a:t>
            </a:r>
            <a:r>
              <a:rPr lang="pt-BR" sz="1000" dirty="0">
                <a:latin typeface="Times New Roman" panose="02020603050405020304" pitchFamily="18" charset="0"/>
                <a:ea typeface="Times New Roman" panose="02020603050405020304" pitchFamily="18" charset="0"/>
                <a:cs typeface="Times New Roman" panose="02020603050405020304" pitchFamily="18" charset="0"/>
              </a:rPr>
              <a:t>https://www.reproductiverights.org/es/document/leyes-sobre-aborto-en-el-mundo-de-2014&gt;</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6981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2414" y="504497"/>
            <a:ext cx="4320861" cy="3416320"/>
          </a:xfrm>
          <a:prstGeom prst="rect">
            <a:avLst/>
          </a:prstGeom>
        </p:spPr>
        <p:txBody>
          <a:bodyPr wrap="square">
            <a:spAutoFit/>
          </a:bodyPr>
          <a:lstStyle/>
          <a:p>
            <a:pPr algn="just"/>
            <a:r>
              <a:rPr lang="pt-BR" b="1" dirty="0"/>
              <a:t>“A discussão atualiza o tema de criminalização de práticas históricas no Brasil, que são ao mesmo tempo produto da nossa diversidade cultural, religiosa e ética, e produto do nosso processo arraigado de produção de desigualdades e exclusões. Assim são </a:t>
            </a:r>
            <a:r>
              <a:rPr lang="pt-BR" b="1" dirty="0" err="1"/>
              <a:t>culpabilizadas</a:t>
            </a:r>
            <a:r>
              <a:rPr lang="pt-BR" b="1" dirty="0"/>
              <a:t> mulheres e indivíduos por uma prática que é social e coletiva. Não são mulheres que fazem abortos, é a sociedade brasileira que produz abortos.” (MOTTA, 2008, p. 682)</a:t>
            </a:r>
          </a:p>
        </p:txBody>
      </p:sp>
      <p:pic>
        <p:nvPicPr>
          <p:cNvPr id="6" name="Picture 2" descr="https://scontent-gru2-2.xx.fbcdn.net/v/t1.0-1/p200x200/37368356_2112035238869397_5741758898314936320_n.jpg?_nc_cat=0&amp;oh=8c6289b18f4f5f8d86127daf27a2d7d5&amp;oe=5C11FA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494" y="287092"/>
            <a:ext cx="6156100" cy="615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11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3335" y="685799"/>
            <a:ext cx="4636395" cy="833908"/>
          </a:xfrm>
        </p:spPr>
        <p:txBody>
          <a:bodyPr/>
          <a:lstStyle/>
          <a:p>
            <a:r>
              <a:rPr lang="pt-BR" dirty="0" smtClean="0"/>
              <a:t>#EUVOUCONTAR</a:t>
            </a:r>
            <a:endParaRPr lang="pt-BR" dirty="0"/>
          </a:p>
        </p:txBody>
      </p:sp>
      <p:sp>
        <p:nvSpPr>
          <p:cNvPr id="3" name="Espaço Reservado para Conteúdo 2"/>
          <p:cNvSpPr>
            <a:spLocks noGrp="1"/>
          </p:cNvSpPr>
          <p:nvPr>
            <p:ph idx="1"/>
          </p:nvPr>
        </p:nvSpPr>
        <p:spPr>
          <a:xfrm>
            <a:off x="6812924" y="0"/>
            <a:ext cx="4546242" cy="6858000"/>
          </a:xfrm>
        </p:spPr>
        <p:txBody>
          <a:bodyPr>
            <a:noAutofit/>
          </a:bodyPr>
          <a:lstStyle/>
          <a:p>
            <a:pPr marL="0" indent="0">
              <a:buNone/>
            </a:pPr>
            <a:r>
              <a:rPr lang="pt-BR" sz="2400" dirty="0"/>
              <a:t> </a:t>
            </a:r>
          </a:p>
          <a:p>
            <a:pPr marL="0" indent="0">
              <a:buNone/>
            </a:pPr>
            <a:endParaRPr lang="pt-BR" sz="2400" i="1" dirty="0" smtClean="0"/>
          </a:p>
          <a:p>
            <a:endParaRPr lang="pt-BR" sz="2400" i="1" dirty="0" smtClean="0"/>
          </a:p>
          <a:p>
            <a:endParaRPr lang="pt-BR" sz="1100" i="1" dirty="0" smtClean="0"/>
          </a:p>
          <a:p>
            <a:endParaRPr lang="pt-BR" sz="1100" i="1" dirty="0" smtClean="0"/>
          </a:p>
        </p:txBody>
      </p:sp>
      <p:sp>
        <p:nvSpPr>
          <p:cNvPr id="4" name="Espaço Reservado para Texto 3"/>
          <p:cNvSpPr>
            <a:spLocks noGrp="1"/>
          </p:cNvSpPr>
          <p:nvPr>
            <p:ph type="body" sz="half" idx="2"/>
          </p:nvPr>
        </p:nvSpPr>
        <p:spPr>
          <a:xfrm>
            <a:off x="412124" y="1519707"/>
            <a:ext cx="4713668" cy="3412901"/>
          </a:xfrm>
        </p:spPr>
        <p:txBody>
          <a:bodyPr>
            <a:normAutofit/>
          </a:bodyPr>
          <a:lstStyle/>
          <a:p>
            <a:pPr algn="just"/>
            <a:r>
              <a:rPr lang="pt-BR" sz="2000" b="1" dirty="0" smtClean="0"/>
              <a:t>Problema </a:t>
            </a:r>
            <a:endParaRPr lang="pt-BR" sz="2000" dirty="0" smtClean="0"/>
          </a:p>
          <a:p>
            <a:pPr marL="342900" indent="-342900" algn="just">
              <a:buFont typeface="Arial" panose="020B0604020202020204" pitchFamily="34" charset="0"/>
              <a:buChar char="•"/>
            </a:pPr>
            <a:r>
              <a:rPr lang="pt-BR" sz="2000" dirty="0" smtClean="0"/>
              <a:t>Analisar como a campanha realizada pela ONG feminista Anis, que relata memórias de mulheres que abortaram de forma clandestina no Brasil, faz uso do ativismo digital em defesa da descriminalização do aborto no país.</a:t>
            </a:r>
            <a:endParaRPr lang="pt-BR" sz="2000" dirty="0"/>
          </a:p>
        </p:txBody>
      </p:sp>
      <p:pic>
        <p:nvPicPr>
          <p:cNvPr id="5" name="Imagem 7" descr="A imagem pode conter: uma ou mais pessoas e tex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586" y="218940"/>
            <a:ext cx="6331645" cy="633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631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321972"/>
            <a:ext cx="9601200" cy="1849728"/>
          </a:xfrm>
        </p:spPr>
        <p:txBody>
          <a:bodyPr/>
          <a:lstStyle/>
          <a:p>
            <a:r>
              <a:rPr lang="pt-BR" dirty="0" smtClean="0"/>
              <a:t>Objetivo geral</a:t>
            </a:r>
            <a:endParaRPr lang="pt-BR" dirty="0"/>
          </a:p>
        </p:txBody>
      </p:sp>
      <p:sp>
        <p:nvSpPr>
          <p:cNvPr id="3" name="Espaço Reservado para Conteúdo 2"/>
          <p:cNvSpPr>
            <a:spLocks noGrp="1"/>
          </p:cNvSpPr>
          <p:nvPr>
            <p:ph sz="half" idx="1"/>
          </p:nvPr>
        </p:nvSpPr>
        <p:spPr>
          <a:xfrm>
            <a:off x="1221884" y="1056069"/>
            <a:ext cx="4702398" cy="4301542"/>
          </a:xfrm>
        </p:spPr>
        <p:txBody>
          <a:bodyPr>
            <a:normAutofit/>
          </a:bodyPr>
          <a:lstStyle/>
          <a:p>
            <a:pPr algn="just"/>
            <a:r>
              <a:rPr lang="pt-BR" dirty="0" smtClean="0"/>
              <a:t>Avaliar como a </a:t>
            </a:r>
            <a:r>
              <a:rPr lang="pt-BR" dirty="0"/>
              <a:t>campanha #</a:t>
            </a:r>
            <a:r>
              <a:rPr lang="pt-BR" dirty="0" err="1" smtClean="0"/>
              <a:t>euvoucontar</a:t>
            </a:r>
            <a:r>
              <a:rPr lang="pt-BR" dirty="0" smtClean="0"/>
              <a:t>, por meio do ativismo digital feminista </a:t>
            </a:r>
            <a:r>
              <a:rPr lang="pt-BR" dirty="0"/>
              <a:t>da Organização Não-Governamental (ONG)  Anis e </a:t>
            </a:r>
            <a:r>
              <a:rPr lang="pt-BR" dirty="0" smtClean="0"/>
              <a:t>das memórias de </a:t>
            </a:r>
            <a:r>
              <a:rPr lang="pt-BR" dirty="0"/>
              <a:t>mulheres que </a:t>
            </a:r>
            <a:r>
              <a:rPr lang="pt-BR" dirty="0" smtClean="0"/>
              <a:t>abortaram, afeta </a:t>
            </a:r>
            <a:r>
              <a:rPr lang="pt-BR" dirty="0"/>
              <a:t>seguidores </a:t>
            </a:r>
            <a:r>
              <a:rPr lang="pt-BR" dirty="0" smtClean="0"/>
              <a:t>da </a:t>
            </a:r>
            <a:r>
              <a:rPr lang="pt-BR" dirty="0"/>
              <a:t>Anis no </a:t>
            </a:r>
            <a:r>
              <a:rPr lang="pt-BR" dirty="0" err="1" smtClean="0"/>
              <a:t>Facebook</a:t>
            </a:r>
            <a:r>
              <a:rPr lang="pt-BR" dirty="0" smtClean="0"/>
              <a:t> </a:t>
            </a:r>
          </a:p>
          <a:p>
            <a:r>
              <a:rPr lang="pt-BR" dirty="0" smtClean="0"/>
              <a:t>Palavras-chave: aborto</a:t>
            </a:r>
            <a:r>
              <a:rPr lang="pt-BR" dirty="0"/>
              <a:t>, </a:t>
            </a:r>
            <a:r>
              <a:rPr lang="pt-BR" dirty="0" smtClean="0"/>
              <a:t>feminismo,</a:t>
            </a:r>
            <a:r>
              <a:rPr lang="pt-BR" dirty="0"/>
              <a:t> redes sociais, </a:t>
            </a:r>
            <a:r>
              <a:rPr lang="pt-BR" dirty="0" smtClean="0"/>
              <a:t>cidadania</a:t>
            </a:r>
            <a:endParaRPr lang="pt-BR" dirty="0"/>
          </a:p>
        </p:txBody>
      </p:sp>
      <p:pic>
        <p:nvPicPr>
          <p:cNvPr id="6" name="Espaço Reservado para Imagem 5"/>
          <p:cNvPicPr>
            <a:picLocks noChangeAspect="1"/>
          </p:cNvPicPr>
          <p:nvPr/>
        </p:nvPicPr>
        <p:blipFill>
          <a:blip r:embed="rId3">
            <a:extLst>
              <a:ext uri="{28A0092B-C50C-407E-A947-70E740481C1C}">
                <a14:useLocalDpi xmlns:a14="http://schemas.microsoft.com/office/drawing/2010/main" val="0"/>
              </a:ext>
            </a:extLst>
          </a:blip>
          <a:srcRect l="14495" r="14495"/>
          <a:stretch>
            <a:fillRect/>
          </a:stretch>
        </p:blipFill>
        <p:spPr>
          <a:xfrm>
            <a:off x="6174703" y="569890"/>
            <a:ext cx="5623899" cy="5791199"/>
          </a:xfrm>
          <a:prstGeom prst="rect">
            <a:avLst/>
          </a:prstGeom>
        </p:spPr>
      </p:pic>
    </p:spTree>
    <p:extLst>
      <p:ext uri="{BB962C8B-B14F-4D97-AF65-F5344CB8AC3E}">
        <p14:creationId xmlns:p14="http://schemas.microsoft.com/office/powerpoint/2010/main" val="1098845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0766" y="154547"/>
            <a:ext cx="9401577" cy="1867436"/>
          </a:xfrm>
        </p:spPr>
        <p:txBody>
          <a:bodyPr>
            <a:normAutofit/>
          </a:bodyPr>
          <a:lstStyle/>
          <a:p>
            <a:r>
              <a:rPr lang="pt-BR" sz="5400" dirty="0" smtClean="0"/>
              <a:t>Aborto </a:t>
            </a:r>
            <a:br>
              <a:rPr lang="pt-BR" sz="5400" dirty="0" smtClean="0"/>
            </a:br>
            <a:r>
              <a:rPr lang="pt-BR" sz="5400" dirty="0" smtClean="0"/>
              <a:t>seguro e legal</a:t>
            </a:r>
            <a:endParaRPr lang="pt-BR" sz="5400" dirty="0"/>
          </a:p>
        </p:txBody>
      </p:sp>
      <p:sp>
        <p:nvSpPr>
          <p:cNvPr id="3" name="Espaço Reservado para Texto 2"/>
          <p:cNvSpPr>
            <a:spLocks noGrp="1"/>
          </p:cNvSpPr>
          <p:nvPr>
            <p:ph type="body" idx="1"/>
          </p:nvPr>
        </p:nvSpPr>
        <p:spPr>
          <a:xfrm>
            <a:off x="5409127" y="2171767"/>
            <a:ext cx="5486400" cy="2603573"/>
          </a:xfrm>
        </p:spPr>
        <p:txBody>
          <a:bodyPr>
            <a:noAutofit/>
          </a:bodyPr>
          <a:lstStyle/>
          <a:p>
            <a:pPr algn="l"/>
            <a:r>
              <a:rPr lang="pt-BR" sz="2000" i="1" dirty="0"/>
              <a:t>“Várias de nós somos as crianças não planejadas de mulheres talentosas e criativas cuja vida foi mudada por uma gravidez não planejada ou indesejada. Nós testemunhamos a </a:t>
            </a:r>
            <a:r>
              <a:rPr lang="pt-BR" sz="2000" i="1" dirty="0" smtClean="0"/>
              <a:t>amargura, </a:t>
            </a:r>
            <a:r>
              <a:rPr lang="pt-BR" sz="2000" i="1" dirty="0"/>
              <a:t>a raiva, a frustração com sua situação de vida. E estava claro para nós que não poderia haver qualquer libertação sexual genuína para mulheres e homens sem melhores e mais seguros métodos contraceptivos – sem o direito ao aborto seguro e legal (</a:t>
            </a:r>
            <a:r>
              <a:rPr lang="pt-BR" sz="2000" i="1" dirty="0" err="1"/>
              <a:t>hooks</a:t>
            </a:r>
            <a:r>
              <a:rPr lang="pt-BR" sz="2000" i="1" dirty="0"/>
              <a:t>, 2018)</a:t>
            </a:r>
            <a:endParaRPr lang="pt-BR" sz="2000" dirty="0"/>
          </a:p>
          <a:p>
            <a:endParaRPr lang="pt-BR" sz="2000" dirty="0"/>
          </a:p>
        </p:txBody>
      </p:sp>
      <p:pic>
        <p:nvPicPr>
          <p:cNvPr id="2050" name="Imagem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77" y="975053"/>
            <a:ext cx="4584878" cy="458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979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3037" y="133350"/>
            <a:ext cx="10026471" cy="755292"/>
          </a:xfrm>
        </p:spPr>
        <p:txBody>
          <a:bodyPr/>
          <a:lstStyle/>
          <a:p>
            <a:r>
              <a:rPr lang="pt-BR" dirty="0" smtClean="0"/>
              <a:t>Histórias de aborto no Brasil</a:t>
            </a:r>
            <a:endParaRPr lang="pt-BR" dirty="0"/>
          </a:p>
        </p:txBody>
      </p:sp>
      <p:sp>
        <p:nvSpPr>
          <p:cNvPr id="3" name="Espaço Reservado para Conteúdo 2"/>
          <p:cNvSpPr>
            <a:spLocks noGrp="1"/>
          </p:cNvSpPr>
          <p:nvPr>
            <p:ph idx="1"/>
          </p:nvPr>
        </p:nvSpPr>
        <p:spPr>
          <a:xfrm>
            <a:off x="1210613" y="888643"/>
            <a:ext cx="6183415" cy="4803820"/>
          </a:xfrm>
        </p:spPr>
        <p:txBody>
          <a:bodyPr>
            <a:noAutofit/>
          </a:bodyPr>
          <a:lstStyle/>
          <a:p>
            <a:pPr algn="just"/>
            <a:endParaRPr lang="pt-BR" sz="1800" dirty="0" smtClean="0"/>
          </a:p>
          <a:p>
            <a:pPr algn="just"/>
            <a:r>
              <a:rPr lang="pt-BR" sz="1800" dirty="0"/>
              <a:t>A campanha #</a:t>
            </a:r>
            <a:r>
              <a:rPr lang="pt-BR" sz="1800" dirty="0" err="1"/>
              <a:t>euvoucontar</a:t>
            </a:r>
            <a:r>
              <a:rPr lang="pt-BR" sz="1800" dirty="0"/>
              <a:t> é feita pela ONG Anis Instituto de Bioética, criada em 1999 e com sede em Brasília. </a:t>
            </a:r>
          </a:p>
          <a:p>
            <a:pPr algn="just"/>
            <a:r>
              <a:rPr lang="pt-BR" sz="1800" dirty="0"/>
              <a:t>Um total de 52 vídeos foi veiculado de setembro de 2017 a julho de 2019. A proposta inicial era de veiculá-los até setembro de 2018. </a:t>
            </a:r>
            <a:endParaRPr lang="pt-BR" sz="1800" dirty="0" smtClean="0"/>
          </a:p>
          <a:p>
            <a:pPr algn="just"/>
            <a:r>
              <a:rPr lang="pt-BR" sz="1800" dirty="0" smtClean="0"/>
              <a:t>O </a:t>
            </a:r>
            <a:r>
              <a:rPr lang="pt-BR" sz="1800" dirty="0"/>
              <a:t>surgimento de </a:t>
            </a:r>
            <a:r>
              <a:rPr lang="pt-BR" sz="1800" i="1" dirty="0" err="1"/>
              <a:t>hashtags</a:t>
            </a:r>
            <a:r>
              <a:rPr lang="pt-BR" sz="1800" dirty="0"/>
              <a:t> com bandeiras feministas no Brasil ganhou visibilidade nas redes </a:t>
            </a:r>
            <a:r>
              <a:rPr lang="pt-BR" sz="1800" dirty="0" smtClean="0"/>
              <a:t>sociais.</a:t>
            </a:r>
          </a:p>
          <a:p>
            <a:pPr algn="just"/>
            <a:r>
              <a:rPr lang="pt-BR" sz="1800" dirty="0" smtClean="0"/>
              <a:t>Foi </a:t>
            </a:r>
            <a:r>
              <a:rPr lang="pt-BR" sz="1800" dirty="0"/>
              <a:t>realizado acompanhamento </a:t>
            </a:r>
            <a:r>
              <a:rPr lang="pt-BR" sz="1800" dirty="0" smtClean="0"/>
              <a:t>sistemático da </a:t>
            </a:r>
            <a:r>
              <a:rPr lang="pt-BR" sz="1800" dirty="0"/>
              <a:t>campanha iniciada em </a:t>
            </a:r>
            <a:r>
              <a:rPr lang="pt-BR" sz="1800" dirty="0" smtClean="0"/>
              <a:t>28 de setembro </a:t>
            </a:r>
            <a:r>
              <a:rPr lang="pt-BR" sz="1800" dirty="0"/>
              <a:t>de </a:t>
            </a:r>
            <a:r>
              <a:rPr lang="pt-BR" sz="1800" dirty="0" smtClean="0"/>
              <a:t>2017, </a:t>
            </a:r>
            <a:r>
              <a:rPr lang="pt-BR" sz="1800" dirty="0"/>
              <a:t>Dia de Luta pela Descriminalização do Aborto na América </a:t>
            </a:r>
            <a:r>
              <a:rPr lang="pt-BR" sz="1800" dirty="0" smtClean="0"/>
              <a:t>Latina</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0051" y="888642"/>
            <a:ext cx="4443211" cy="4713240"/>
          </a:xfrm>
          <a:prstGeom prst="rect">
            <a:avLst/>
          </a:prstGeom>
        </p:spPr>
      </p:pic>
    </p:spTree>
    <p:extLst>
      <p:ext uri="{BB962C8B-B14F-4D97-AF65-F5344CB8AC3E}">
        <p14:creationId xmlns:p14="http://schemas.microsoft.com/office/powerpoint/2010/main" val="2572199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97516" y="1200150"/>
            <a:ext cx="7596451" cy="1029180"/>
          </a:xfrm>
        </p:spPr>
        <p:txBody>
          <a:bodyPr/>
          <a:lstStyle/>
          <a:p>
            <a:r>
              <a:rPr lang="pt-BR" sz="6600" dirty="0" smtClean="0"/>
              <a:t>On-line e off-line </a:t>
            </a:r>
            <a:endParaRPr lang="pt-BR" sz="6600" dirty="0"/>
          </a:p>
        </p:txBody>
      </p:sp>
      <p:sp>
        <p:nvSpPr>
          <p:cNvPr id="3" name="Subtítulo 2"/>
          <p:cNvSpPr>
            <a:spLocks noGrp="1"/>
          </p:cNvSpPr>
          <p:nvPr>
            <p:ph type="subTitle" idx="1"/>
          </p:nvPr>
        </p:nvSpPr>
        <p:spPr>
          <a:xfrm>
            <a:off x="1600200" y="2229330"/>
            <a:ext cx="9086850" cy="2952269"/>
          </a:xfrm>
        </p:spPr>
        <p:txBody>
          <a:bodyPr>
            <a:normAutofit fontScale="92500"/>
          </a:bodyPr>
          <a:lstStyle/>
          <a:p>
            <a:pPr marL="342900" indent="-342900" algn="just">
              <a:buFont typeface="Arial" panose="020B0604020202020204" pitchFamily="34" charset="0"/>
              <a:buChar char="•"/>
            </a:pPr>
            <a:r>
              <a:rPr lang="pt-BR" dirty="0" smtClean="0"/>
              <a:t> </a:t>
            </a:r>
            <a:r>
              <a:rPr lang="pt-BR" dirty="0"/>
              <a:t>Para </a:t>
            </a:r>
            <a:r>
              <a:rPr lang="pt-BR" dirty="0" err="1"/>
              <a:t>Hine</a:t>
            </a:r>
            <a:r>
              <a:rPr lang="pt-BR" dirty="0"/>
              <a:t>, </a:t>
            </a:r>
            <a:r>
              <a:rPr lang="pt-BR" b="1" dirty="0"/>
              <a:t>“o aumento massivo das formas de sociabilidade que são refletidas on-line e, por sua vez, permeadas em espaços mais amplos da vida social ofusca as fronteiras entre on-line e off-line” (2016, p 12). </a:t>
            </a:r>
            <a:endParaRPr lang="pt-BR" b="1" dirty="0" smtClean="0"/>
          </a:p>
          <a:p>
            <a:endParaRPr lang="pt-BR" dirty="0"/>
          </a:p>
          <a:p>
            <a:pPr marL="342900" indent="-342900" algn="just">
              <a:buFont typeface="Arial" panose="020B0604020202020204" pitchFamily="34" charset="0"/>
              <a:buChar char="•"/>
            </a:pPr>
            <a:r>
              <a:rPr lang="pt-BR" dirty="0" smtClean="0"/>
              <a:t>A </a:t>
            </a:r>
            <a:r>
              <a:rPr lang="pt-BR" dirty="0"/>
              <a:t>pesquisadora destaca que hoje consideramos a internet como um componente do dia a dia utilizado para atividades cotidianas e que não utilizamos mais o termo “ficar on-line</a:t>
            </a:r>
            <a:r>
              <a:rPr lang="pt-BR" dirty="0" smtClean="0"/>
              <a:t>”, por exemplo </a:t>
            </a:r>
            <a:r>
              <a:rPr lang="pt-BR" dirty="0"/>
              <a:t>(2016, p. 15). </a:t>
            </a:r>
          </a:p>
          <a:p>
            <a:endParaRPr lang="pt-BR" dirty="0" smtClean="0"/>
          </a:p>
          <a:p>
            <a:pPr marL="342900" indent="-342900">
              <a:buFont typeface="Arial" panose="020B0604020202020204" pitchFamily="34" charset="0"/>
              <a:buChar char="•"/>
            </a:pPr>
            <a:endParaRPr lang="pt-BR" dirty="0" smtClean="0"/>
          </a:p>
          <a:p>
            <a:pPr marL="342900" indent="-342900">
              <a:buFont typeface="Arial" panose="020B0604020202020204" pitchFamily="34" charset="0"/>
              <a:buChar char="•"/>
            </a:pPr>
            <a:endParaRPr lang="pt-BR" dirty="0"/>
          </a:p>
          <a:p>
            <a:endParaRPr lang="pt-BR" dirty="0"/>
          </a:p>
          <a:p>
            <a:pPr marL="342900" indent="-342900">
              <a:buFont typeface="Arial" panose="020B0604020202020204" pitchFamily="34" charset="0"/>
              <a:buChar char="•"/>
            </a:pPr>
            <a:endParaRPr lang="pt-BR" dirty="0"/>
          </a:p>
        </p:txBody>
      </p:sp>
    </p:spTree>
    <p:extLst>
      <p:ext uri="{BB962C8B-B14F-4D97-AF65-F5344CB8AC3E}">
        <p14:creationId xmlns:p14="http://schemas.microsoft.com/office/powerpoint/2010/main" val="383925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152" y="476972"/>
            <a:ext cx="5280338" cy="2379372"/>
          </a:xfrm>
        </p:spPr>
        <p:txBody>
          <a:bodyPr/>
          <a:lstStyle/>
          <a:p>
            <a:r>
              <a:rPr lang="pt-BR" dirty="0" smtClean="0"/>
              <a:t>Julgamento no STF</a:t>
            </a:r>
            <a:endParaRPr lang="pt-BR" dirty="0"/>
          </a:p>
        </p:txBody>
      </p:sp>
      <p:sp>
        <p:nvSpPr>
          <p:cNvPr id="5" name="Retângulo 4"/>
          <p:cNvSpPr/>
          <p:nvPr/>
        </p:nvSpPr>
        <p:spPr>
          <a:xfrm>
            <a:off x="244699" y="1429556"/>
            <a:ext cx="4910625" cy="3139321"/>
          </a:xfrm>
          <a:prstGeom prst="rect">
            <a:avLst/>
          </a:prstGeom>
        </p:spPr>
        <p:txBody>
          <a:bodyPr wrap="square">
            <a:spAutoFit/>
          </a:bodyPr>
          <a:lstStyle/>
          <a:p>
            <a:pPr algn="just"/>
            <a:endParaRPr lang="pt-BR" dirty="0"/>
          </a:p>
          <a:p>
            <a:pPr marL="285750" indent="-285750" algn="just">
              <a:buFont typeface="Wingdings" panose="05000000000000000000" pitchFamily="2" charset="2"/>
              <a:buChar char="§"/>
            </a:pPr>
            <a:r>
              <a:rPr lang="pt-BR" dirty="0" smtClean="0"/>
              <a:t>Os </a:t>
            </a:r>
            <a:r>
              <a:rPr lang="pt-BR" dirty="0"/>
              <a:t>vídeos </a:t>
            </a:r>
            <a:r>
              <a:rPr lang="pt-BR" dirty="0" smtClean="0"/>
              <a:t>da campanha estão </a:t>
            </a:r>
            <a:r>
              <a:rPr lang="pt-BR" dirty="0"/>
              <a:t>no </a:t>
            </a:r>
            <a:r>
              <a:rPr lang="pt-BR" dirty="0" err="1"/>
              <a:t>Youtube</a:t>
            </a:r>
            <a:r>
              <a:rPr lang="pt-BR" dirty="0"/>
              <a:t> e são compartilhados na página da Anis no </a:t>
            </a:r>
            <a:r>
              <a:rPr lang="pt-BR" dirty="0" err="1"/>
              <a:t>Facebook</a:t>
            </a:r>
            <a:r>
              <a:rPr lang="pt-BR" dirty="0"/>
              <a:t>, que contava com cerca de 33 mil seguidores em setembro de </a:t>
            </a:r>
            <a:r>
              <a:rPr lang="pt-BR" dirty="0" smtClean="0"/>
              <a:t>2019</a:t>
            </a:r>
          </a:p>
          <a:p>
            <a:pPr marL="285750" indent="-285750" algn="just">
              <a:buFont typeface="Wingdings" panose="05000000000000000000" pitchFamily="2" charset="2"/>
              <a:buChar char="§"/>
            </a:pPr>
            <a:endParaRPr lang="pt-BR" dirty="0" smtClean="0"/>
          </a:p>
          <a:p>
            <a:pPr marL="285750" indent="-285750" algn="just">
              <a:buFont typeface="Wingdings" panose="05000000000000000000" pitchFamily="2" charset="2"/>
              <a:buChar char="§"/>
            </a:pPr>
            <a:r>
              <a:rPr lang="pt-BR" dirty="0" smtClean="0"/>
              <a:t>A </a:t>
            </a:r>
            <a:r>
              <a:rPr lang="pt-BR" dirty="0"/>
              <a:t>campanha aconteceu enquanto a ADPF </a:t>
            </a:r>
            <a:r>
              <a:rPr lang="pt-BR" dirty="0" smtClean="0"/>
              <a:t>442, sobre descriminalização do aborto no Brasil, aguarda </a:t>
            </a:r>
            <a:r>
              <a:rPr lang="pt-BR" dirty="0"/>
              <a:t>julgamento no </a:t>
            </a:r>
            <a:r>
              <a:rPr lang="pt-BR" dirty="0" smtClean="0"/>
              <a:t>STF. Em agosto de 2018, foram realizadas audiências públicas </a:t>
            </a:r>
            <a:endParaRPr lang="pt-BR" dirty="0"/>
          </a:p>
        </p:txBody>
      </p:sp>
      <p:pic>
        <p:nvPicPr>
          <p:cNvPr id="4100" name="Imagem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684" y="476972"/>
            <a:ext cx="5910949" cy="591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25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58462" y="1344479"/>
            <a:ext cx="4663966" cy="4764381"/>
          </a:xfrm>
          <a:prstGeom prst="rect">
            <a:avLst/>
          </a:prstGeom>
        </p:spPr>
        <p:txBody>
          <a:bodyPr wrap="square">
            <a:spAutoFit/>
          </a:bodyPr>
          <a:lstStyle/>
          <a:p>
            <a:pPr marL="342900" indent="-342900" algn="just">
              <a:lnSpc>
                <a:spcPct val="115000"/>
              </a:lnSpc>
              <a:spcAft>
                <a:spcPts val="0"/>
              </a:spcAft>
              <a:buFont typeface="Arial" panose="020B0604020202020204" pitchFamily="34" charset="0"/>
              <a:buChar char="•"/>
            </a:pPr>
            <a:r>
              <a:rPr lang="pt-BR" sz="2200" dirty="0">
                <a:ea typeface="Times New Roman" panose="02020603050405020304" pitchFamily="18" charset="0"/>
              </a:rPr>
              <a:t>A </a:t>
            </a:r>
            <a:r>
              <a:rPr lang="pt-BR" sz="2200" dirty="0" smtClean="0">
                <a:ea typeface="Times New Roman" panose="02020603050405020304" pitchFamily="18" charset="0"/>
              </a:rPr>
              <a:t>pesquisa, </a:t>
            </a:r>
            <a:r>
              <a:rPr lang="pt-BR" sz="2200" dirty="0">
                <a:ea typeface="Times New Roman" panose="02020603050405020304" pitchFamily="18" charset="0"/>
              </a:rPr>
              <a:t>de caráter qualitativo, </a:t>
            </a:r>
            <a:r>
              <a:rPr lang="pt-BR" sz="2200" dirty="0" smtClean="0">
                <a:ea typeface="Times New Roman" panose="02020603050405020304" pitchFamily="18" charset="0"/>
              </a:rPr>
              <a:t>apoia-se </a:t>
            </a:r>
            <a:r>
              <a:rPr lang="pt-BR" sz="2200" dirty="0">
                <a:ea typeface="Times New Roman" panose="02020603050405020304" pitchFamily="18" charset="0"/>
              </a:rPr>
              <a:t>em </a:t>
            </a:r>
            <a:r>
              <a:rPr lang="pt-BR" sz="2200" dirty="0" smtClean="0">
                <a:ea typeface="Times New Roman" panose="02020603050405020304" pitchFamily="18" charset="0"/>
              </a:rPr>
              <a:t>entrevistas, em </a:t>
            </a:r>
            <a:r>
              <a:rPr lang="pt-BR" sz="2200" dirty="0">
                <a:ea typeface="Times New Roman" panose="02020603050405020304" pitchFamily="18" charset="0"/>
              </a:rPr>
              <a:t>dados quantitativos coletados na </a:t>
            </a:r>
            <a:r>
              <a:rPr lang="pt-BR" sz="2200" dirty="0" err="1">
                <a:ea typeface="Times New Roman" panose="02020603050405020304" pitchFamily="18" charset="0"/>
              </a:rPr>
              <a:t>fanpage</a:t>
            </a:r>
            <a:r>
              <a:rPr lang="pt-BR" sz="2200" dirty="0">
                <a:ea typeface="Times New Roman" panose="02020603050405020304" pitchFamily="18" charset="0"/>
              </a:rPr>
              <a:t> da </a:t>
            </a:r>
            <a:r>
              <a:rPr lang="pt-BR" sz="2200" dirty="0" smtClean="0">
                <a:ea typeface="Times New Roman" panose="02020603050405020304" pitchFamily="18" charset="0"/>
              </a:rPr>
              <a:t>Anis e em questionários com seguidores da ONG. </a:t>
            </a:r>
          </a:p>
          <a:p>
            <a:pPr marL="342900" indent="-342900" algn="just">
              <a:lnSpc>
                <a:spcPct val="115000"/>
              </a:lnSpc>
              <a:spcAft>
                <a:spcPts val="0"/>
              </a:spcAft>
              <a:buFont typeface="Arial" panose="020B0604020202020204" pitchFamily="34" charset="0"/>
              <a:buChar char="•"/>
            </a:pPr>
            <a:endParaRPr lang="pt-BR" sz="2200" dirty="0">
              <a:ea typeface="Times New Roman" panose="02020603050405020304" pitchFamily="18" charset="0"/>
            </a:endParaRPr>
          </a:p>
          <a:p>
            <a:pPr marL="342900" indent="-342900" algn="just">
              <a:lnSpc>
                <a:spcPct val="115000"/>
              </a:lnSpc>
              <a:spcAft>
                <a:spcPts val="0"/>
              </a:spcAft>
              <a:buFont typeface="Arial" panose="020B0604020202020204" pitchFamily="34" charset="0"/>
              <a:buChar char="•"/>
            </a:pPr>
            <a:r>
              <a:rPr lang="pt-BR" sz="2200" dirty="0" smtClean="0">
                <a:ea typeface="Times New Roman" panose="02020603050405020304" pitchFamily="18" charset="0"/>
              </a:rPr>
              <a:t>Do </a:t>
            </a:r>
            <a:r>
              <a:rPr lang="pt-BR" sz="2200" dirty="0">
                <a:ea typeface="Times New Roman" panose="02020603050405020304" pitchFamily="18" charset="0"/>
              </a:rPr>
              <a:t>ponto de vista metodológico, a análise das postagens da Anis e de mensagens dos leitores no </a:t>
            </a:r>
            <a:r>
              <a:rPr lang="pt-BR" sz="2200" dirty="0" err="1">
                <a:ea typeface="Times New Roman" panose="02020603050405020304" pitchFamily="18" charset="0"/>
              </a:rPr>
              <a:t>Facebook</a:t>
            </a:r>
            <a:r>
              <a:rPr lang="pt-BR" sz="2200" dirty="0">
                <a:ea typeface="Times New Roman" panose="02020603050405020304" pitchFamily="18" charset="0"/>
              </a:rPr>
              <a:t> é feita à luz dos </a:t>
            </a:r>
            <a:r>
              <a:rPr lang="pt-BR" sz="2200" dirty="0" smtClean="0">
                <a:ea typeface="Times New Roman" panose="02020603050405020304" pitchFamily="18" charset="0"/>
              </a:rPr>
              <a:t>Estudos </a:t>
            </a:r>
            <a:r>
              <a:rPr lang="pt-BR" sz="2200" dirty="0">
                <a:ea typeface="Times New Roman" panose="02020603050405020304" pitchFamily="18" charset="0"/>
              </a:rPr>
              <a:t>culturais, a partir do conceito de </a:t>
            </a:r>
            <a:r>
              <a:rPr lang="pt-BR" sz="2200" dirty="0" smtClean="0">
                <a:ea typeface="Times New Roman" panose="02020603050405020304" pitchFamily="18" charset="0"/>
              </a:rPr>
              <a:t>Mediações</a:t>
            </a:r>
            <a:r>
              <a:rPr lang="pt-BR" sz="2200" dirty="0">
                <a:ea typeface="Times New Roman" panose="02020603050405020304" pitchFamily="18" charset="0"/>
              </a:rPr>
              <a:t>, e </a:t>
            </a:r>
            <a:r>
              <a:rPr lang="pt-BR" sz="2200" dirty="0" smtClean="0">
                <a:ea typeface="Times New Roman" panose="02020603050405020304" pitchFamily="18" charset="0"/>
              </a:rPr>
              <a:t>da etnografia.</a:t>
            </a:r>
            <a:r>
              <a:rPr lang="pt-BR" sz="2200" b="1" dirty="0" smtClean="0">
                <a:ea typeface="Times New Roman" panose="02020603050405020304" pitchFamily="18" charset="0"/>
              </a:rPr>
              <a:t> </a:t>
            </a:r>
            <a:endParaRPr lang="pt-BR" sz="2200" dirty="0">
              <a:effectLst/>
              <a:ea typeface="Arial" panose="020B0604020202020204" pitchFamily="34" charset="0"/>
            </a:endParaRPr>
          </a:p>
        </p:txBody>
      </p:sp>
      <p:sp>
        <p:nvSpPr>
          <p:cNvPr id="3" name="Retângulo 2"/>
          <p:cNvSpPr/>
          <p:nvPr/>
        </p:nvSpPr>
        <p:spPr>
          <a:xfrm>
            <a:off x="1358462" y="236483"/>
            <a:ext cx="8782050" cy="1107996"/>
          </a:xfrm>
          <a:prstGeom prst="rect">
            <a:avLst/>
          </a:prstGeom>
        </p:spPr>
        <p:txBody>
          <a:bodyPr wrap="square">
            <a:spAutoFit/>
          </a:bodyPr>
          <a:lstStyle/>
          <a:p>
            <a:r>
              <a:rPr lang="pt-BR" sz="6600" dirty="0" smtClean="0"/>
              <a:t>Pesquisa qualitativa</a:t>
            </a:r>
            <a:endParaRPr lang="pt-BR" sz="6600" dirty="0"/>
          </a:p>
        </p:txBody>
      </p:sp>
      <p:pic>
        <p:nvPicPr>
          <p:cNvPr id="5122" name="Image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528" y="1612846"/>
            <a:ext cx="455295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12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3619" y="0"/>
            <a:ext cx="9601200" cy="1485900"/>
          </a:xfrm>
        </p:spPr>
        <p:txBody>
          <a:bodyPr>
            <a:normAutofit/>
          </a:bodyPr>
          <a:lstStyle/>
          <a:p>
            <a:r>
              <a:rPr lang="pt-BR" dirty="0" smtClean="0"/>
              <a:t>Conclusão</a:t>
            </a:r>
            <a:endParaRPr lang="pt-BR" dirty="0"/>
          </a:p>
        </p:txBody>
      </p:sp>
      <p:sp>
        <p:nvSpPr>
          <p:cNvPr id="5" name="Retângulo 4"/>
          <p:cNvSpPr/>
          <p:nvPr/>
        </p:nvSpPr>
        <p:spPr>
          <a:xfrm>
            <a:off x="788275" y="587205"/>
            <a:ext cx="9979573" cy="3385542"/>
          </a:xfrm>
          <a:prstGeom prst="rect">
            <a:avLst/>
          </a:prstGeom>
        </p:spPr>
        <p:txBody>
          <a:bodyPr wrap="square">
            <a:spAutoFit/>
          </a:bodyPr>
          <a:lstStyle/>
          <a:p>
            <a:pPr marL="285750" indent="-285750" algn="just">
              <a:buFont typeface="Wingdings" panose="05000000000000000000" pitchFamily="2" charset="2"/>
              <a:buChar char="§"/>
            </a:pPr>
            <a:r>
              <a:rPr lang="pt-BR" dirty="0" smtClean="0"/>
              <a:t>A campanha aproxima </a:t>
            </a:r>
            <a:r>
              <a:rPr lang="pt-BR" dirty="0"/>
              <a:t>a pauta </a:t>
            </a:r>
            <a:r>
              <a:rPr lang="pt-BR" dirty="0" smtClean="0"/>
              <a:t>aborto do </a:t>
            </a:r>
            <a:r>
              <a:rPr lang="pt-BR" dirty="0"/>
              <a:t>cotidiano das pessoas e tenta sensibilizá-las ao contar histórias reais de mulheres que escolheram interromper a gravidez, relatando alguns dos seus dilemas, dores e angústias</a:t>
            </a:r>
            <a:r>
              <a:rPr lang="pt-BR" dirty="0" smtClean="0"/>
              <a:t>.</a:t>
            </a:r>
          </a:p>
          <a:p>
            <a:pPr marL="285750" indent="-285750" algn="just">
              <a:buFont typeface="Wingdings" panose="05000000000000000000" pitchFamily="2" charset="2"/>
              <a:buChar char="§"/>
            </a:pPr>
            <a:endParaRPr lang="pt-BR" dirty="0"/>
          </a:p>
          <a:p>
            <a:pPr marL="285750" indent="-285750" algn="just">
              <a:buFont typeface="Wingdings" panose="05000000000000000000" pitchFamily="2" charset="2"/>
              <a:buChar char="§"/>
            </a:pPr>
            <a:r>
              <a:rPr lang="pt-BR" dirty="0"/>
              <a:t>A observação sistemática dos vídeos leva a inferir que  a atuação da ONG </a:t>
            </a:r>
            <a:r>
              <a:rPr lang="pt-BR" dirty="0" smtClean="0"/>
              <a:t>tem </a:t>
            </a:r>
            <a:r>
              <a:rPr lang="pt-BR" dirty="0"/>
              <a:t>impacto também fora da internet, assim como ações </a:t>
            </a:r>
            <a:r>
              <a:rPr lang="pt-BR" dirty="0" smtClean="0"/>
              <a:t>políticas e institucionais  </a:t>
            </a:r>
            <a:r>
              <a:rPr lang="pt-BR" dirty="0"/>
              <a:t>presenciais das quais participou a representante da </a:t>
            </a:r>
            <a:r>
              <a:rPr lang="pt-BR" dirty="0" smtClean="0"/>
              <a:t>Anis </a:t>
            </a:r>
            <a:r>
              <a:rPr lang="pt-BR" dirty="0"/>
              <a:t>também são reverberadas por meio das redes sociais como </a:t>
            </a:r>
            <a:r>
              <a:rPr lang="pt-BR" dirty="0" smtClean="0"/>
              <a:t>o </a:t>
            </a:r>
            <a:r>
              <a:rPr lang="pt-BR" dirty="0" err="1" smtClean="0"/>
              <a:t>Facebook</a:t>
            </a:r>
            <a:r>
              <a:rPr lang="pt-BR" dirty="0" smtClean="0"/>
              <a:t>.</a:t>
            </a:r>
          </a:p>
          <a:p>
            <a:pPr marL="285750" indent="-285750" algn="just">
              <a:buFont typeface="Wingdings" panose="05000000000000000000" pitchFamily="2" charset="2"/>
              <a:buChar char="§"/>
            </a:pPr>
            <a:endParaRPr lang="pt-BR" dirty="0"/>
          </a:p>
          <a:p>
            <a:pPr marL="285750" indent="-285750" algn="just">
              <a:buFont typeface="Wingdings" panose="05000000000000000000" pitchFamily="2" charset="2"/>
              <a:buChar char="§"/>
            </a:pPr>
            <a:r>
              <a:rPr lang="pt-BR" dirty="0"/>
              <a:t>Há, dessa maneira, um duplo fluxo de atuação. A ação da Anis nas redes pela descriminalização do aborto gera impacto institucional e ações nos âmbitos político, científico e midiático repercutem nas redes.</a:t>
            </a:r>
          </a:p>
          <a:p>
            <a:pPr algn="just"/>
            <a:r>
              <a:rPr lang="pt-BR" sz="1600" dirty="0" smtClean="0"/>
              <a:t> </a:t>
            </a:r>
          </a:p>
        </p:txBody>
      </p:sp>
      <p:pic>
        <p:nvPicPr>
          <p:cNvPr id="9" name="Imagem 8"/>
          <p:cNvPicPr>
            <a:picLocks noChangeAspect="1"/>
          </p:cNvPicPr>
          <p:nvPr/>
        </p:nvPicPr>
        <p:blipFill>
          <a:blip r:embed="rId2"/>
          <a:stretch>
            <a:fillRect/>
          </a:stretch>
        </p:blipFill>
        <p:spPr>
          <a:xfrm>
            <a:off x="912816" y="3831021"/>
            <a:ext cx="10632797" cy="2811439"/>
          </a:xfrm>
          <a:prstGeom prst="rect">
            <a:avLst/>
          </a:prstGeom>
        </p:spPr>
      </p:pic>
    </p:spTree>
    <p:extLst>
      <p:ext uri="{BB962C8B-B14F-4D97-AF65-F5344CB8AC3E}">
        <p14:creationId xmlns:p14="http://schemas.microsoft.com/office/powerpoint/2010/main" val="44257219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TM10001105[[fn=Corte]]</Template>
  <TotalTime>1101</TotalTime>
  <Words>1473</Words>
  <Application>Microsoft Office PowerPoint</Application>
  <PresentationFormat>Widescreen</PresentationFormat>
  <Paragraphs>82</Paragraphs>
  <Slides>18</Slides>
  <Notes>3</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18</vt:i4>
      </vt:variant>
    </vt:vector>
  </HeadingPairs>
  <TitlesOfParts>
    <vt:vector size="24" baseType="lpstr">
      <vt:lpstr>Arial</vt:lpstr>
      <vt:lpstr>Calibri</vt:lpstr>
      <vt:lpstr>Franklin Gothic Book</vt:lpstr>
      <vt:lpstr>Times New Roman</vt:lpstr>
      <vt:lpstr>Wingdings</vt:lpstr>
      <vt:lpstr>Crop</vt:lpstr>
      <vt:lpstr> Campanha #euvoucontar</vt:lpstr>
      <vt:lpstr>#EUVOUCONTAR</vt:lpstr>
      <vt:lpstr>Objetivo geral</vt:lpstr>
      <vt:lpstr>Aborto  seguro e legal</vt:lpstr>
      <vt:lpstr>Histórias de aborto no Brasil</vt:lpstr>
      <vt:lpstr>On-line e off-line </vt:lpstr>
      <vt:lpstr>Julgamento no STF</vt:lpstr>
      <vt:lpstr>Apresentação do PowerPoint</vt:lpstr>
      <vt:lpstr>Conclusão</vt:lpstr>
      <vt:lpstr>Conclusão</vt:lpstr>
      <vt:lpstr>Reforço de posicionamento favorável</vt:lpstr>
      <vt:lpstr>“Rebeca, a moça que não controla a xereca”</vt:lpstr>
      <vt:lpstr>Apresentação do PowerPoint</vt:lpstr>
      <vt:lpstr>Apresentação do PowerPoint</vt:lpstr>
      <vt:lpstr>Apresentação do PowerPoint</vt:lpstr>
      <vt:lpstr>Questionários para seguidores</vt:lpstr>
      <vt:lpstr>Legislação sobre aborto no mundo</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#euvoucontar</dc:title>
  <dc:creator>Cris Bonfim</dc:creator>
  <cp:lastModifiedBy>Cris Bonfim</cp:lastModifiedBy>
  <cp:revision>181</cp:revision>
  <dcterms:created xsi:type="dcterms:W3CDTF">2018-05-14T05:33:54Z</dcterms:created>
  <dcterms:modified xsi:type="dcterms:W3CDTF">2019-10-17T04:16:57Z</dcterms:modified>
</cp:coreProperties>
</file>